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notesMasterIdLst>
    <p:notesMasterId r:id="rId21"/>
  </p:notesMasterIdLst>
  <p:handoutMasterIdLst>
    <p:handoutMasterId r:id="rId22"/>
  </p:handoutMasterIdLst>
  <p:sldIdLst>
    <p:sldId id="265" r:id="rId2"/>
    <p:sldId id="258" r:id="rId3"/>
    <p:sldId id="257" r:id="rId4"/>
    <p:sldId id="266" r:id="rId5"/>
    <p:sldId id="267" r:id="rId6"/>
    <p:sldId id="270" r:id="rId7"/>
    <p:sldId id="268" r:id="rId8"/>
    <p:sldId id="269" r:id="rId9"/>
    <p:sldId id="271" r:id="rId10"/>
    <p:sldId id="272" r:id="rId11"/>
    <p:sldId id="273" r:id="rId12"/>
    <p:sldId id="276" r:id="rId13"/>
    <p:sldId id="277" r:id="rId14"/>
    <p:sldId id="280" r:id="rId15"/>
    <p:sldId id="278" r:id="rId16"/>
    <p:sldId id="279" r:id="rId17"/>
    <p:sldId id="274" r:id="rId18"/>
    <p:sldId id="281" r:id="rId19"/>
    <p:sldId id="275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Open Sans Condensed" panose="020B0604020202020204" charset="0"/>
      <p:bold r:id="rId27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8F37"/>
    <a:srgbClr val="52D267"/>
    <a:srgbClr val="B6ECBF"/>
    <a:srgbClr val="2EB044"/>
    <a:srgbClr val="8E004D"/>
    <a:srgbClr val="81A512"/>
    <a:srgbClr val="AC004A"/>
    <a:srgbClr val="C7A215"/>
    <a:srgbClr val="0F4FAC"/>
    <a:srgbClr val="6F7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323" autoAdjust="0"/>
    <p:restoredTop sz="94660"/>
  </p:normalViewPr>
  <p:slideViewPr>
    <p:cSldViewPr>
      <p:cViewPr varScale="1">
        <p:scale>
          <a:sx n="81" d="100"/>
          <a:sy n="81" d="100"/>
        </p:scale>
        <p:origin x="91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0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C16AC-2DFB-4140-A4FA-44922DB39150}" type="datetimeFigureOut">
              <a:rPr lang="es-ES" smtClean="0"/>
              <a:pPr/>
              <a:t>05/02/2021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70537-69B5-420D-A211-948C577C39B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0481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5E46D-9841-4B51-ABC9-7F17083B2C73}" type="datetimeFigureOut">
              <a:rPr lang="es-ES" smtClean="0"/>
              <a:pPr/>
              <a:t>05/02/2021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88CD1-8967-4A6A-9A72-5166BCE1D18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1867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692984"/>
            <a:ext cx="9144000" cy="2664296"/>
          </a:xfrm>
          <a:prstGeom prst="rect">
            <a:avLst/>
          </a:prstGeom>
          <a:solidFill>
            <a:srgbClr val="258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 userDrawn="1"/>
        </p:nvSpPr>
        <p:spPr>
          <a:xfrm>
            <a:off x="0" y="0"/>
            <a:ext cx="4427984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 userDrawn="1"/>
        </p:nvSpPr>
        <p:spPr>
          <a:xfrm>
            <a:off x="4762748" y="2636912"/>
            <a:ext cx="4176464" cy="523220"/>
          </a:xfrm>
          <a:prstGeom prst="rect">
            <a:avLst/>
          </a:prstGeom>
          <a:solidFill>
            <a:srgbClr val="258F37"/>
          </a:solidFill>
        </p:spPr>
        <p:txBody>
          <a:bodyPr wrap="square" lIns="0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</a:rPr>
              <a:t>Día, mes,</a:t>
            </a:r>
            <a:r>
              <a:rPr lang="es-ES" sz="1400" baseline="0" dirty="0">
                <a:solidFill>
                  <a:schemeClr val="bg1"/>
                </a:solidFill>
              </a:rPr>
              <a:t> año</a:t>
            </a:r>
            <a:endParaRPr lang="es-ES" sz="1400" dirty="0">
              <a:solidFill>
                <a:schemeClr val="bg1"/>
              </a:solidFill>
            </a:endParaRPr>
          </a:p>
          <a:p>
            <a:r>
              <a:rPr lang="es-ES" sz="1400" dirty="0">
                <a:solidFill>
                  <a:schemeClr val="bg1"/>
                </a:solidFill>
              </a:rPr>
              <a:t>Lugar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15816" y="3573016"/>
            <a:ext cx="6156325" cy="1584325"/>
          </a:xfrm>
        </p:spPr>
        <p:txBody>
          <a:bodyPr/>
          <a:lstStyle>
            <a:lvl1pPr>
              <a:buNone/>
              <a:defRPr>
                <a:solidFill>
                  <a:srgbClr val="8E004D"/>
                </a:solidFill>
              </a:defRPr>
            </a:lvl1pPr>
          </a:lstStyle>
          <a:p>
            <a:pPr lvl="0"/>
            <a:r>
              <a:rPr lang="es-ES" dirty="0"/>
              <a:t>Título Ponencia</a:t>
            </a:r>
          </a:p>
        </p:txBody>
      </p:sp>
      <p:sp>
        <p:nvSpPr>
          <p:cNvPr id="19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2915816" y="5301208"/>
            <a:ext cx="5976938" cy="1008062"/>
          </a:xfrm>
        </p:spPr>
        <p:txBody>
          <a:bodyPr>
            <a:noAutofit/>
          </a:bodyPr>
          <a:lstStyle>
            <a:lvl1pPr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2pPr>
            <a:lvl3pPr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3pPr>
            <a:lvl4pPr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4pPr>
            <a:lvl5pPr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s-ES" dirty="0"/>
              <a:t>Nombre autor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75" y="945632"/>
            <a:ext cx="3735387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 userDrawn="1"/>
        </p:nvSpPr>
        <p:spPr>
          <a:xfrm>
            <a:off x="4644008" y="1046346"/>
            <a:ext cx="44999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kern="1200" dirty="0">
                <a:solidFill>
                  <a:schemeClr val="bg1"/>
                </a:solidFill>
                <a:effectLst/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Acceso a la Justicia en materia</a:t>
            </a:r>
            <a:r>
              <a:rPr lang="es-ES" sz="2200" kern="1200" baseline="0" dirty="0">
                <a:solidFill>
                  <a:schemeClr val="bg1"/>
                </a:solidFill>
                <a:effectLst/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de Derechos Ambientales</a:t>
            </a:r>
            <a:endParaRPr lang="es-ES" sz="2200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pic>
        <p:nvPicPr>
          <p:cNvPr id="18" name="17 Imagen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796" y="258301"/>
            <a:ext cx="4295204" cy="17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1 Imagen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72" y="930652"/>
            <a:ext cx="3734651" cy="215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6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80728"/>
            <a:ext cx="3008313" cy="93577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8E004D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980728"/>
            <a:ext cx="5111750" cy="51454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988840"/>
            <a:ext cx="3008313" cy="41373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2B32-E616-4CF1-A390-D9FEE5DB2BF5}" type="datetimeFigureOut">
              <a:rPr lang="es-ES" smtClean="0"/>
              <a:pPr/>
              <a:t>05/02/2021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3734-3BE8-410D-BF74-2803707737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8E004D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1124743"/>
            <a:ext cx="5486400" cy="36028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2B32-E616-4CF1-A390-D9FEE5DB2BF5}" type="datetimeFigureOut">
              <a:rPr lang="es-ES" smtClean="0"/>
              <a:pPr/>
              <a:t>05/02/2021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3734-3BE8-410D-BF74-2803707737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E004D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132856"/>
            <a:ext cx="8229600" cy="399330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2B32-E616-4CF1-A390-D9FEE5DB2BF5}" type="datetimeFigureOut">
              <a:rPr lang="es-ES" smtClean="0"/>
              <a:pPr/>
              <a:t>05/02/2021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3734-3BE8-410D-BF74-2803707737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80728"/>
            <a:ext cx="2057400" cy="514543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8E004D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80728"/>
            <a:ext cx="6019800" cy="5145435"/>
          </a:xfrm>
        </p:spPr>
        <p:txBody>
          <a:bodyPr vert="eaVert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2B32-E616-4CF1-A390-D9FEE5DB2BF5}" type="datetimeFigureOut">
              <a:rPr lang="es-ES" smtClean="0"/>
              <a:pPr/>
              <a:t>05/02/2021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3734-3BE8-410D-BF74-2803707737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E004D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2B32-E616-4CF1-A390-D9FEE5DB2BF5}" type="datetimeFigureOut">
              <a:rPr lang="es-ES" smtClean="0"/>
              <a:pPr/>
              <a:t>05/02/2021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3734-3BE8-410D-BF74-2803707737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E004D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2B32-E616-4CF1-A390-D9FEE5DB2BF5}" type="datetimeFigureOut">
              <a:rPr lang="es-ES" smtClean="0"/>
              <a:pPr/>
              <a:t>05/02/2021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3734-3BE8-410D-BF74-2803707737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298497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8E004D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148478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2B32-E616-4CF1-A390-D9FEE5DB2BF5}" type="datetimeFigureOut">
              <a:rPr lang="es-ES" smtClean="0"/>
              <a:pPr/>
              <a:t>05/02/2021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3734-3BE8-410D-BF74-2803707737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E004D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038600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420888"/>
            <a:ext cx="4038600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2B32-E616-4CF1-A390-D9FEE5DB2BF5}" type="datetimeFigureOut">
              <a:rPr lang="es-ES" smtClean="0"/>
              <a:pPr/>
              <a:t>05/02/2021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3734-3BE8-410D-BF74-2803707737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006475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E004D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22669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906712"/>
            <a:ext cx="4040188" cy="31145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22669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906712"/>
            <a:ext cx="4041775" cy="31145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2B32-E616-4CF1-A390-D9FEE5DB2BF5}" type="datetimeFigureOut">
              <a:rPr lang="es-ES" smtClean="0"/>
              <a:pPr/>
              <a:t>05/02/2021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3734-3BE8-410D-BF74-2803707737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E004D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2B32-E616-4CF1-A390-D9FEE5DB2BF5}" type="datetimeFigureOut">
              <a:rPr lang="es-ES" smtClean="0"/>
              <a:pPr/>
              <a:t>05/02/2021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3734-3BE8-410D-BF74-2803707737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contenido"/>
          <p:cNvSpPr>
            <a:spLocks noGrp="1"/>
          </p:cNvSpPr>
          <p:nvPr>
            <p:ph sz="quarter" idx="10"/>
          </p:nvPr>
        </p:nvSpPr>
        <p:spPr>
          <a:xfrm>
            <a:off x="827088" y="981075"/>
            <a:ext cx="7705725" cy="51847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2332037"/>
            <a:ext cx="8229600" cy="3761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12B32-E616-4CF1-A390-D9FEE5DB2BF5}" type="datetimeFigureOut">
              <a:rPr lang="es-ES" smtClean="0"/>
              <a:pPr/>
              <a:t>05/02/2021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93734-3BE8-410D-BF74-28037077376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7" name="1 Marcador de título"/>
          <p:cNvSpPr>
            <a:spLocks noGrp="1"/>
          </p:cNvSpPr>
          <p:nvPr>
            <p:ph type="title"/>
          </p:nvPr>
        </p:nvSpPr>
        <p:spPr>
          <a:xfrm>
            <a:off x="457200" y="10064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13" name="12 Imagen"/>
          <p:cNvPicPr/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6796" y="258301"/>
            <a:ext cx="4295204" cy="17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C59BDCE-7265-429E-A39C-D5D839B4E8B4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149552" y="100486"/>
            <a:ext cx="1403648" cy="49096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0AD5D35-EAA1-4BD3-AAD4-6F332152C68D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6874084" y="45190"/>
            <a:ext cx="1705795" cy="6015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8" r:id="rId9"/>
    <p:sldLayoutId id="2147483692" r:id="rId10"/>
    <p:sldLayoutId id="2147483693" r:id="rId11"/>
    <p:sldLayoutId id="2147483694" r:id="rId12"/>
    <p:sldLayoutId id="214748369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8E004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>
                <a:solidFill>
                  <a:srgbClr val="258F37"/>
                </a:solidFill>
              </a:rPr>
              <a:t>Acceso a la Justicia en materia de Derechos Ambientales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C801AE9-9870-4828-B4C8-CAB91857FD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Dr. Eduardo Salazar Ortuño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88BC48-C9B2-4ED2-90C1-A9FFF40E1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solidFill>
                  <a:srgbClr val="00B050"/>
                </a:solidFill>
              </a:rPr>
              <a:t>Artículo 9 del Convenio de Aarhus (II)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0A51E4-3798-4D89-AD98-608254F03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endParaRPr lang="es-ES_tradnl" altLang="es-ES" dirty="0"/>
          </a:p>
          <a:p>
            <a:pPr>
              <a:lnSpc>
                <a:spcPct val="90000"/>
              </a:lnSpc>
            </a:pPr>
            <a:r>
              <a:rPr lang="es-ES_tradnl" altLang="es-ES" dirty="0"/>
              <a:t>Amplio acceso a la justicia</a:t>
            </a:r>
          </a:p>
          <a:p>
            <a:pPr>
              <a:lnSpc>
                <a:spcPct val="90000"/>
              </a:lnSpc>
            </a:pPr>
            <a:endParaRPr lang="es-ES_tradnl" altLang="es-ES" dirty="0"/>
          </a:p>
          <a:p>
            <a:pPr>
              <a:lnSpc>
                <a:spcPct val="90000"/>
              </a:lnSpc>
            </a:pPr>
            <a:r>
              <a:rPr lang="es-ES_tradnl" altLang="es-ES" dirty="0"/>
              <a:t>Procedimientos rápidos, equitativos, objetivos, poco onerosos o gratuitos</a:t>
            </a:r>
          </a:p>
          <a:p>
            <a:pPr>
              <a:lnSpc>
                <a:spcPct val="90000"/>
              </a:lnSpc>
            </a:pPr>
            <a:endParaRPr lang="es-ES_tradnl" altLang="es-ES" dirty="0"/>
          </a:p>
          <a:p>
            <a:pPr>
              <a:lnSpc>
                <a:spcPct val="90000"/>
              </a:lnSpc>
            </a:pPr>
            <a:r>
              <a:rPr lang="es-ES_tradnl" altLang="es-ES" dirty="0"/>
              <a:t>Mecanismos de asistencia para eliminar obstáculos financieros </a:t>
            </a:r>
            <a:r>
              <a:rPr lang="es-ES_tradnl" altLang="es-ES" dirty="0">
                <a:solidFill>
                  <a:srgbClr val="00B050"/>
                </a:solidFill>
              </a:rPr>
              <a:t>(Ley 27/2006, de 18 de julio)</a:t>
            </a:r>
          </a:p>
          <a:p>
            <a:pPr>
              <a:lnSpc>
                <a:spcPct val="90000"/>
              </a:lnSpc>
            </a:pPr>
            <a:endParaRPr lang="es-ES_tradnl" altLang="es-ES" dirty="0"/>
          </a:p>
          <a:p>
            <a:pPr>
              <a:lnSpc>
                <a:spcPct val="90000"/>
              </a:lnSpc>
            </a:pPr>
            <a:r>
              <a:rPr lang="es-ES_tradnl" altLang="es-ES" dirty="0"/>
              <a:t>Información al público sobre posibilidad de recurrir</a:t>
            </a:r>
            <a:endParaRPr lang="es-ES" alt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6155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68CBB6-4F64-42E6-B9E7-24D50E418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solidFill>
                  <a:srgbClr val="00B050"/>
                </a:solidFill>
              </a:rPr>
              <a:t>OBJETO del Acceso a la Justicia ambiental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0D82AE-C489-4FD7-8871-DE0EA29D7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s-ES_tradnl" altLang="es-ES" dirty="0"/>
              <a:t>Tutela judicial efectiva (art. 24 CE)</a:t>
            </a:r>
          </a:p>
          <a:p>
            <a:pPr>
              <a:lnSpc>
                <a:spcPct val="80000"/>
              </a:lnSpc>
              <a:buNone/>
            </a:pPr>
            <a:endParaRPr lang="es-ES_tradnl" altLang="es-ES" dirty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s-ES_tradnl" altLang="es-ES" dirty="0">
                <a:cs typeface="Lucida Sans Unicode" pitchFamily="34" charset="0"/>
              </a:rPr>
              <a:t>Bien </a:t>
            </a:r>
            <a:r>
              <a:rPr lang="es-ES" altLang="es-ES" dirty="0">
                <a:cs typeface="Lucida Sans Unicode" pitchFamily="34" charset="0"/>
              </a:rPr>
              <a:t>jurídico colectivo medio ambiente</a:t>
            </a:r>
            <a:r>
              <a:rPr lang="es-ES_tradnl" altLang="es-ES" dirty="0">
                <a:cs typeface="Lucida Sans Unicode" pitchFamily="34" charset="0"/>
              </a:rPr>
              <a:t>: interés plurisubjetivo, colectivo/difuso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es-ES_tradnl" altLang="es-ES" dirty="0">
              <a:cs typeface="Lucida Sans Unicode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s-ES_tradnl" altLang="es-ES" dirty="0">
                <a:cs typeface="Lucida Sans Unicode" pitchFamily="34" charset="0"/>
              </a:rPr>
              <a:t>Derecho subjetivo /humano a un medio ambiente adecuado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es-ES_tradnl" altLang="es-ES" dirty="0">
              <a:cs typeface="Lucida Sans Unicode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s-ES_tradnl" altLang="es-ES" dirty="0">
                <a:cs typeface="Lucida Sans Unicode" pitchFamily="34" charset="0"/>
              </a:rPr>
              <a:t>Derechos subjetivos relacionados con el medio ambiente (salud, vida, dignidad, intimidad)</a:t>
            </a:r>
            <a:endParaRPr lang="es-ES" altLang="es-ES" dirty="0">
              <a:cs typeface="Lucida Sans Unicode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30663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368C8D-DEAD-4597-B55E-79AFA005F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00B050"/>
                </a:solidFill>
              </a:rPr>
              <a:t>ÓRDENES JURISDICCIONALES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5F80F2-060A-4AC1-ADE3-65A6B5472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ADMINISTRATIVO</a:t>
            </a:r>
          </a:p>
          <a:p>
            <a:endParaRPr lang="es-ES" dirty="0"/>
          </a:p>
          <a:p>
            <a:r>
              <a:rPr lang="es-ES" dirty="0"/>
              <a:t>PENAL</a:t>
            </a:r>
          </a:p>
          <a:p>
            <a:endParaRPr lang="es-ES" dirty="0"/>
          </a:p>
          <a:p>
            <a:r>
              <a:rPr lang="es-ES" dirty="0"/>
              <a:t>CIVIL</a:t>
            </a:r>
          </a:p>
        </p:txBody>
      </p:sp>
    </p:spTree>
    <p:extLst>
      <p:ext uri="{BB962C8B-B14F-4D97-AF65-F5344CB8AC3E}">
        <p14:creationId xmlns:p14="http://schemas.microsoft.com/office/powerpoint/2010/main" val="398363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8F5837-DA33-4202-BE61-91993CA44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336" y="692696"/>
            <a:ext cx="8229600" cy="1143000"/>
          </a:xfrm>
        </p:spPr>
        <p:txBody>
          <a:bodyPr/>
          <a:lstStyle/>
          <a:p>
            <a:r>
              <a:rPr lang="es-ES" dirty="0">
                <a:solidFill>
                  <a:srgbClr val="00B050"/>
                </a:solidFill>
              </a:rPr>
              <a:t>JUSTICIA ADMINISTRATIVA (I)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432230-1BDE-450E-B1EE-A0F1361AD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5696"/>
            <a:ext cx="8229600" cy="4833664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s-ES_tradnl" altLang="es-ES" dirty="0"/>
              <a:t>Pretensión de </a:t>
            </a:r>
            <a:r>
              <a:rPr lang="es-ES_tradnl" altLang="es-ES" b="1" dirty="0">
                <a:solidFill>
                  <a:srgbClr val="00B050"/>
                </a:solidFill>
              </a:rPr>
              <a:t>anular disposiciones generales o actos administrativos</a:t>
            </a:r>
            <a:r>
              <a:rPr lang="es-ES_tradnl" altLang="es-ES" dirty="0">
                <a:solidFill>
                  <a:srgbClr val="00B050"/>
                </a:solidFill>
              </a:rPr>
              <a:t> </a:t>
            </a:r>
            <a:r>
              <a:rPr lang="es-ES_tradnl" altLang="es-ES" dirty="0"/>
              <a:t>(licencias, autorizaciones)</a:t>
            </a:r>
          </a:p>
          <a:p>
            <a:pPr algn="just">
              <a:lnSpc>
                <a:spcPct val="150000"/>
              </a:lnSpc>
            </a:pPr>
            <a:r>
              <a:rPr lang="es-ES_tradnl" altLang="es-ES" dirty="0"/>
              <a:t>Pretensiones frente a la </a:t>
            </a:r>
            <a:r>
              <a:rPr lang="es-ES_tradnl" altLang="es-ES" b="1" u="sng" dirty="0">
                <a:solidFill>
                  <a:srgbClr val="00B050"/>
                </a:solidFill>
              </a:rPr>
              <a:t>inactividad administrativa</a:t>
            </a:r>
            <a:r>
              <a:rPr lang="es-ES_tradnl" altLang="es-ES" dirty="0">
                <a:solidFill>
                  <a:srgbClr val="00B050"/>
                </a:solidFill>
              </a:rPr>
              <a:t> </a:t>
            </a:r>
            <a:r>
              <a:rPr lang="es-ES_tradnl" altLang="es-ES" dirty="0"/>
              <a:t>y a la </a:t>
            </a:r>
            <a:r>
              <a:rPr lang="es-ES_tradnl" altLang="es-ES" u="sng" dirty="0">
                <a:solidFill>
                  <a:srgbClr val="00B050"/>
                </a:solidFill>
              </a:rPr>
              <a:t>vía de hecho</a:t>
            </a:r>
            <a:r>
              <a:rPr lang="es-ES_tradnl" altLang="es-ES" dirty="0"/>
              <a:t>.</a:t>
            </a:r>
          </a:p>
          <a:p>
            <a:pPr algn="just">
              <a:lnSpc>
                <a:spcPct val="150000"/>
              </a:lnSpc>
            </a:pPr>
            <a:endParaRPr lang="es-ES_tradnl" altLang="es-ES" dirty="0"/>
          </a:p>
          <a:p>
            <a:pPr algn="just">
              <a:lnSpc>
                <a:spcPct val="150000"/>
              </a:lnSpc>
            </a:pPr>
            <a:r>
              <a:rPr lang="es-ES_tradnl" altLang="es-ES" dirty="0"/>
              <a:t>Acciones de </a:t>
            </a:r>
            <a:r>
              <a:rPr lang="es-ES_tradnl" altLang="es-ES" b="1" dirty="0">
                <a:solidFill>
                  <a:srgbClr val="00B050"/>
                </a:solidFill>
              </a:rPr>
              <a:t>Responsabilidad de la Administración por </a:t>
            </a:r>
            <a:r>
              <a:rPr lang="es-ES_tradnl" altLang="es-ES" b="1" u="sng" dirty="0">
                <a:solidFill>
                  <a:srgbClr val="00B050"/>
                </a:solidFill>
              </a:rPr>
              <a:t>daños al medio ambiente individuales</a:t>
            </a:r>
            <a:r>
              <a:rPr lang="es-ES_tradnl" altLang="es-ES" dirty="0">
                <a:solidFill>
                  <a:srgbClr val="00B050"/>
                </a:solidFill>
              </a:rPr>
              <a:t> </a:t>
            </a:r>
            <a:r>
              <a:rPr lang="es-ES_tradnl" altLang="es-ES" dirty="0"/>
              <a:t>por causa funcionamiento anormal o deficiente de un servicio público.</a:t>
            </a:r>
          </a:p>
          <a:p>
            <a:pPr algn="just">
              <a:lnSpc>
                <a:spcPct val="150000"/>
              </a:lnSpc>
            </a:pPr>
            <a:r>
              <a:rPr lang="es-ES_tradnl" altLang="es-ES" dirty="0"/>
              <a:t>Iniciación de procedimientos de </a:t>
            </a:r>
            <a:r>
              <a:rPr lang="es-ES_tradnl" altLang="es-ES" b="1" dirty="0">
                <a:solidFill>
                  <a:srgbClr val="00B050"/>
                </a:solidFill>
              </a:rPr>
              <a:t>Responsabilidad Ambiental</a:t>
            </a:r>
            <a:r>
              <a:rPr lang="es-ES_tradnl" altLang="es-ES" b="1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s-ES_tradnl" altLang="es-ES" dirty="0"/>
              <a:t>Inicio y participación en </a:t>
            </a:r>
            <a:r>
              <a:rPr lang="es-ES_tradnl" altLang="es-ES" b="1" u="sng" dirty="0">
                <a:solidFill>
                  <a:srgbClr val="00B050"/>
                </a:solidFill>
              </a:rPr>
              <a:t>expedientes sancionadores </a:t>
            </a:r>
            <a:r>
              <a:rPr lang="es-ES_tradnl" altLang="es-ES" dirty="0"/>
              <a:t>para asegurar el control eficaz de la normativa y forzar la restauración de daños ambientales.</a:t>
            </a:r>
          </a:p>
          <a:p>
            <a:pPr algn="just">
              <a:lnSpc>
                <a:spcPct val="150000"/>
              </a:lnSpc>
            </a:pPr>
            <a:r>
              <a:rPr lang="es-ES_tradnl" altLang="es-ES" b="1" dirty="0"/>
              <a:t>Obtener </a:t>
            </a:r>
            <a:r>
              <a:rPr lang="es-ES_tradnl" altLang="es-ES" b="1" dirty="0">
                <a:solidFill>
                  <a:srgbClr val="00B050"/>
                </a:solidFill>
              </a:rPr>
              <a:t>información ambiental </a:t>
            </a:r>
            <a:r>
              <a:rPr lang="es-ES_tradnl" altLang="es-ES" b="1" dirty="0"/>
              <a:t>injustamente denegada</a:t>
            </a:r>
          </a:p>
          <a:p>
            <a:pPr algn="just">
              <a:lnSpc>
                <a:spcPct val="150000"/>
              </a:lnSpc>
            </a:pPr>
            <a:r>
              <a:rPr lang="es-ES_tradnl" altLang="es-ES" b="1" dirty="0"/>
              <a:t>Forzar la </a:t>
            </a:r>
            <a:r>
              <a:rPr lang="es-ES_tradnl" altLang="es-ES" b="1" dirty="0">
                <a:solidFill>
                  <a:srgbClr val="00B050"/>
                </a:solidFill>
              </a:rPr>
              <a:t>participación pública </a:t>
            </a:r>
            <a:r>
              <a:rPr lang="es-ES_tradnl" altLang="es-ES" b="1" dirty="0"/>
              <a:t>indebidamente limitada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1868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54F4D8-3454-4CE6-B39C-D4B65E148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089" y="773832"/>
            <a:ext cx="8229600" cy="1143000"/>
          </a:xfrm>
        </p:spPr>
        <p:txBody>
          <a:bodyPr/>
          <a:lstStyle/>
          <a:p>
            <a:r>
              <a:rPr lang="es-ES" dirty="0">
                <a:solidFill>
                  <a:srgbClr val="00B050"/>
                </a:solidFill>
              </a:rPr>
              <a:t>JUSTICIA ADMINISTRATIVA (II)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ED97FF-3CD1-447A-8766-1E7449534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txBody>
          <a:bodyPr>
            <a:normAutofit fontScale="55000" lnSpcReduction="20000"/>
          </a:bodyPr>
          <a:lstStyle/>
          <a:p>
            <a:r>
              <a:rPr lang="es-ES" dirty="0"/>
              <a:t>Recursos administrativos como parte del acceso a la justicia.</a:t>
            </a:r>
          </a:p>
          <a:p>
            <a:endParaRPr lang="es-ES" dirty="0"/>
          </a:p>
          <a:p>
            <a:r>
              <a:rPr lang="es-ES" dirty="0"/>
              <a:t>Legitimación de los </a:t>
            </a:r>
            <a:r>
              <a:rPr lang="es-ES" i="1" dirty="0"/>
              <a:t>afectados</a:t>
            </a:r>
            <a:r>
              <a:rPr lang="es-ES" dirty="0"/>
              <a:t> versus “acción pública”.</a:t>
            </a:r>
          </a:p>
          <a:p>
            <a:endParaRPr lang="es-ES" dirty="0"/>
          </a:p>
          <a:p>
            <a:r>
              <a:rPr lang="es-ES" dirty="0"/>
              <a:t>Complejidad en cuestiones de:</a:t>
            </a:r>
          </a:p>
          <a:p>
            <a:pPr lvl="1"/>
            <a:r>
              <a:rPr lang="es-ES" i="1" dirty="0"/>
              <a:t>prueba, </a:t>
            </a:r>
          </a:p>
          <a:p>
            <a:pPr lvl="1"/>
            <a:r>
              <a:rPr lang="es-ES" i="1" dirty="0"/>
              <a:t>normativa aplicable</a:t>
            </a:r>
            <a:r>
              <a:rPr lang="es-ES" dirty="0"/>
              <a:t> y </a:t>
            </a:r>
          </a:p>
          <a:p>
            <a:pPr lvl="1"/>
            <a:r>
              <a:rPr lang="es-ES" i="1" dirty="0"/>
              <a:t>autoridad competente/responsable</a:t>
            </a:r>
          </a:p>
          <a:p>
            <a:pPr lvl="1"/>
            <a:r>
              <a:rPr lang="es-ES" i="1" dirty="0"/>
              <a:t>daños ambientales históricos/difusos/transfronterizos</a:t>
            </a:r>
            <a:endParaRPr lang="es-ES" dirty="0"/>
          </a:p>
          <a:p>
            <a:endParaRPr lang="es-ES" dirty="0"/>
          </a:p>
          <a:p>
            <a:r>
              <a:rPr lang="es-ES" dirty="0"/>
              <a:t>Culpa </a:t>
            </a:r>
            <a:r>
              <a:rPr lang="es-ES" i="1" dirty="0"/>
              <a:t>“in </a:t>
            </a:r>
            <a:r>
              <a:rPr lang="es-ES" i="1" dirty="0" err="1"/>
              <a:t>ommitendo</a:t>
            </a:r>
            <a:r>
              <a:rPr lang="es-ES" i="1" dirty="0"/>
              <a:t>” </a:t>
            </a:r>
            <a:r>
              <a:rPr lang="es-ES" dirty="0"/>
              <a:t>o</a:t>
            </a:r>
            <a:r>
              <a:rPr lang="es-ES" i="1" dirty="0"/>
              <a:t> “in vigilando” </a:t>
            </a:r>
            <a:r>
              <a:rPr lang="es-ES" dirty="0"/>
              <a:t>de la Administración, incumpliendo obligaciones de proteger el medio ambiente.</a:t>
            </a:r>
          </a:p>
          <a:p>
            <a:endParaRPr lang="es-ES" dirty="0"/>
          </a:p>
          <a:p>
            <a:r>
              <a:rPr lang="es-ES" dirty="0"/>
              <a:t>Ciudadanía = </a:t>
            </a:r>
            <a:r>
              <a:rPr lang="es-ES" i="1" dirty="0" err="1"/>
              <a:t>watchdog</a:t>
            </a:r>
            <a:r>
              <a:rPr lang="es-ES" i="1" dirty="0"/>
              <a:t> </a:t>
            </a:r>
            <a:r>
              <a:rPr lang="es-ES" i="1" dirty="0">
                <a:sym typeface="Wingdings" panose="05000000000000000000" pitchFamily="2" charset="2"/>
              </a:rPr>
              <a:t> </a:t>
            </a:r>
            <a:r>
              <a:rPr lang="es-ES" dirty="0">
                <a:sym typeface="Wingdings" panose="05000000000000000000" pitchFamily="2" charset="2"/>
              </a:rPr>
              <a:t>cumplimiento de la legalidad ambiental: realización de evaluaciones ambientales con períodos de información pública y de inspecciones a la actividad,  e intervención de los órganos competentes en materia de protección ambiental, urbanístico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09381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03C6C2-F379-4848-B700-1F2841D7A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00B050"/>
                </a:solidFill>
              </a:rPr>
              <a:t>JUSTICIA PENAL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104EC1-3618-47EA-A959-427A0CD1C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Persecución de los Delitos Ecológicos: </a:t>
            </a:r>
          </a:p>
          <a:p>
            <a:pPr lvl="1"/>
            <a:r>
              <a:rPr lang="es-ES" dirty="0"/>
              <a:t>tipos generales, </a:t>
            </a:r>
          </a:p>
          <a:p>
            <a:pPr lvl="1"/>
            <a:r>
              <a:rPr lang="es-ES" dirty="0"/>
              <a:t>tipos especiales y </a:t>
            </a:r>
          </a:p>
          <a:p>
            <a:pPr lvl="1"/>
            <a:r>
              <a:rPr lang="es-ES" dirty="0"/>
              <a:t>tipo de prevaricación ambiental</a:t>
            </a:r>
          </a:p>
          <a:p>
            <a:r>
              <a:rPr lang="es-ES" dirty="0"/>
              <a:t>Accesoriedad administrativa y </a:t>
            </a:r>
            <a:r>
              <a:rPr lang="es-ES" i="1" dirty="0"/>
              <a:t>Non bis in </a:t>
            </a:r>
            <a:r>
              <a:rPr lang="es-ES" i="1" dirty="0" err="1"/>
              <a:t>idem</a:t>
            </a:r>
            <a:endParaRPr lang="es-ES" i="1" dirty="0"/>
          </a:p>
          <a:p>
            <a:r>
              <a:rPr lang="es-ES" dirty="0"/>
              <a:t>Denuncia, querella o personación adhesiva (acusación popular o acusación privada)</a:t>
            </a:r>
          </a:p>
          <a:p>
            <a:r>
              <a:rPr lang="es-ES" dirty="0"/>
              <a:t>Complejidad y coste de la prueba </a:t>
            </a:r>
          </a:p>
        </p:txBody>
      </p:sp>
    </p:spTree>
    <p:extLst>
      <p:ext uri="{BB962C8B-B14F-4D97-AF65-F5344CB8AC3E}">
        <p14:creationId xmlns:p14="http://schemas.microsoft.com/office/powerpoint/2010/main" val="3046045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19F346-6212-4C2B-8367-CDBA2D169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00B050"/>
                </a:solidFill>
              </a:rPr>
              <a:t>JUSTICIA CIVIL</a:t>
            </a:r>
            <a:r>
              <a:rPr lang="es-ES" dirty="0"/>
              <a:t>                                                                                                             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337AA2-A113-49CF-A899-E980377F3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>
                <a:solidFill>
                  <a:srgbClr val="00B050"/>
                </a:solidFill>
              </a:rPr>
              <a:t>Acción preventiva</a:t>
            </a:r>
            <a:r>
              <a:rPr lang="es-ES" dirty="0"/>
              <a:t>, de cesación o negatoria en el </a:t>
            </a:r>
            <a:r>
              <a:rPr lang="es-ES" dirty="0">
                <a:sym typeface="Wingdings" panose="05000000000000000000" pitchFamily="2" charset="2"/>
              </a:rPr>
              <a:t>ámbito de relaciones de vecindad  inmisiones o injerencias intolerables + abuso de derecho. </a:t>
            </a:r>
          </a:p>
          <a:p>
            <a:r>
              <a:rPr lang="es-ES" dirty="0">
                <a:solidFill>
                  <a:srgbClr val="00B050"/>
                </a:solidFill>
                <a:sym typeface="Wingdings" panose="05000000000000000000" pitchFamily="2" charset="2"/>
              </a:rPr>
              <a:t>Acción reparadora</a:t>
            </a:r>
            <a:r>
              <a:rPr lang="es-ES" dirty="0">
                <a:sym typeface="Wingdings" panose="05000000000000000000" pitchFamily="2" charset="2"/>
              </a:rPr>
              <a:t>, responsabilidad extracontractual ex art. 1908 </a:t>
            </a:r>
            <a:r>
              <a:rPr lang="es-ES" dirty="0" err="1">
                <a:sym typeface="Wingdings" panose="05000000000000000000" pitchFamily="2" charset="2"/>
              </a:rPr>
              <a:t>Cc</a:t>
            </a:r>
            <a:r>
              <a:rPr lang="es-ES" dirty="0">
                <a:sym typeface="Wingdings" panose="05000000000000000000" pitchFamily="2" charset="2"/>
              </a:rPr>
              <a:t> (</a:t>
            </a:r>
            <a:r>
              <a:rPr lang="es-ES" i="1" dirty="0">
                <a:sym typeface="Wingdings" panose="05000000000000000000" pitchFamily="2" charset="2"/>
              </a:rPr>
              <a:t>humos excesivos y emanaciones infectantes</a:t>
            </a:r>
            <a:r>
              <a:rPr lang="es-ES" dirty="0">
                <a:sym typeface="Wingdings" panose="05000000000000000000" pitchFamily="2" charset="2"/>
              </a:rPr>
              <a:t>)</a:t>
            </a:r>
          </a:p>
          <a:p>
            <a:r>
              <a:rPr lang="es-ES" dirty="0">
                <a:solidFill>
                  <a:srgbClr val="00B050"/>
                </a:solidFill>
                <a:sym typeface="Wingdings" panose="05000000000000000000" pitchFamily="2" charset="2"/>
              </a:rPr>
              <a:t>Legitimación</a:t>
            </a:r>
            <a:r>
              <a:rPr lang="es-ES" dirty="0">
                <a:sym typeface="Wingdings" panose="05000000000000000000" pitchFamily="2" charset="2"/>
              </a:rPr>
              <a:t> activa y pasiva</a:t>
            </a:r>
          </a:p>
          <a:p>
            <a:r>
              <a:rPr lang="es-ES" dirty="0">
                <a:solidFill>
                  <a:srgbClr val="00B050"/>
                </a:solidFill>
                <a:sym typeface="Wingdings" panose="05000000000000000000" pitchFamily="2" charset="2"/>
              </a:rPr>
              <a:t>Prescripción: </a:t>
            </a:r>
            <a:r>
              <a:rPr lang="es-ES" dirty="0">
                <a:sym typeface="Wingdings" panose="05000000000000000000" pitchFamily="2" charset="2"/>
              </a:rPr>
              <a:t>daños continuados</a:t>
            </a:r>
          </a:p>
          <a:p>
            <a:r>
              <a:rPr lang="es-ES" dirty="0">
                <a:solidFill>
                  <a:srgbClr val="00B050"/>
                </a:solidFill>
                <a:sym typeface="Wingdings" panose="05000000000000000000" pitchFamily="2" charset="2"/>
              </a:rPr>
              <a:t>Supuestos específicos: </a:t>
            </a:r>
            <a:r>
              <a:rPr lang="es-ES" dirty="0">
                <a:sym typeface="Wingdings" panose="05000000000000000000" pitchFamily="2" charset="2"/>
              </a:rPr>
              <a:t>Ley de Arrendamientos Urbanos y Ley de Propiedad Horizontal</a:t>
            </a:r>
            <a:endParaRPr lang="es-ES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endParaRPr lang="es-ES" dirty="0">
              <a:sym typeface="Wingdings" panose="05000000000000000000" pitchFamily="2" charset="2"/>
            </a:endParaRP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4967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486676-D5CA-44EA-A8AE-84AC13224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solidFill>
                  <a:srgbClr val="00B050"/>
                </a:solidFill>
              </a:rPr>
              <a:t>OBSTÁCULOS en el Acceso a la Justicia Ambiental (I)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1DFCAD-994D-4136-B337-C20C8632C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320480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s-ES_tradnl" altLang="es-ES" dirty="0"/>
              <a:t>Legitimación: NO existe una acción pública general ambiental, pero sí en urbanismo</a:t>
            </a:r>
          </a:p>
          <a:p>
            <a:pPr>
              <a:buFont typeface="Wingdings" pitchFamily="2" charset="2"/>
              <a:buChar char="Ø"/>
            </a:pPr>
            <a:endParaRPr lang="es-ES_tradnl" altLang="es-ES" dirty="0"/>
          </a:p>
          <a:p>
            <a:pPr>
              <a:buFont typeface="Wingdings" pitchFamily="2" charset="2"/>
              <a:buChar char="Ø"/>
            </a:pPr>
            <a:r>
              <a:rPr lang="es-ES_tradnl" altLang="es-ES" dirty="0"/>
              <a:t>Desequilibrio entre las partes.</a:t>
            </a:r>
          </a:p>
          <a:p>
            <a:pPr>
              <a:buFont typeface="Wingdings" pitchFamily="2" charset="2"/>
              <a:buChar char="Ø"/>
            </a:pPr>
            <a:endParaRPr lang="es-ES_tradnl" altLang="es-ES" dirty="0"/>
          </a:p>
          <a:p>
            <a:pPr>
              <a:buFont typeface="Wingdings" pitchFamily="2" charset="2"/>
              <a:buChar char="Ø"/>
            </a:pPr>
            <a:r>
              <a:rPr lang="es-ES_tradnl" altLang="es-ES" dirty="0"/>
              <a:t>Complejidad de las causas y en la obtención de pruebas</a:t>
            </a:r>
          </a:p>
          <a:p>
            <a:pPr>
              <a:buFont typeface="Wingdings" pitchFamily="2" charset="2"/>
              <a:buChar char="Ø"/>
            </a:pPr>
            <a:endParaRPr lang="es-ES_tradnl" altLang="es-ES" dirty="0"/>
          </a:p>
          <a:p>
            <a:pPr>
              <a:buFont typeface="Wingdings" pitchFamily="2" charset="2"/>
              <a:buChar char="Ø"/>
            </a:pPr>
            <a:r>
              <a:rPr lang="es-ES_tradnl" altLang="es-ES" dirty="0"/>
              <a:t>Dificultad para obtener suspensiones MEDIDAS CAUTELARES</a:t>
            </a:r>
          </a:p>
          <a:p>
            <a:pPr>
              <a:buFont typeface="Wingdings" pitchFamily="2" charset="2"/>
              <a:buChar char="Ø"/>
            </a:pPr>
            <a:endParaRPr lang="es-ES_tradnl" altLang="es-ES" dirty="0"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s-ES_tradnl" altLang="es-ES" dirty="0">
                <a:sym typeface="Wingdings" pitchFamily="2" charset="2"/>
              </a:rPr>
              <a:t>Lentitud</a:t>
            </a:r>
          </a:p>
          <a:p>
            <a:pPr>
              <a:buFont typeface="Wingdings" pitchFamily="2" charset="2"/>
              <a:buChar char="Ø"/>
            </a:pPr>
            <a:endParaRPr lang="es-ES_tradnl" altLang="es-ES" dirty="0"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s-ES_tradnl" altLang="es-ES" dirty="0"/>
              <a:t>Jueces no especializados (salvo en la Sala CA TS) y pocos fiscales y abogados. </a:t>
            </a:r>
          </a:p>
          <a:p>
            <a:pPr>
              <a:buFont typeface="Wingdings" pitchFamily="2" charset="2"/>
              <a:buChar char="Ø"/>
            </a:pPr>
            <a:endParaRPr lang="es-ES_tradnl" altLang="es-ES" dirty="0"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s-ES_tradnl" altLang="es-ES" dirty="0">
                <a:sym typeface="Wingdings" pitchFamily="2" charset="2"/>
              </a:rPr>
              <a:t>Ejecución de Sentencias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7885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18F506-7B1B-4AC8-AD7F-7FA6E35B7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solidFill>
                  <a:srgbClr val="00B050"/>
                </a:solidFill>
              </a:rPr>
              <a:t>OBSTÁCULOS en el Acceso a la Justicia Ambiental (II)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716A64-3934-4C04-B3E3-38F1E7043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ECONÓMICOS:</a:t>
            </a:r>
          </a:p>
          <a:p>
            <a:pPr lvl="1"/>
            <a:r>
              <a:rPr lang="es-ES" dirty="0"/>
              <a:t>Fianzas:</a:t>
            </a:r>
          </a:p>
          <a:p>
            <a:pPr lvl="2"/>
            <a:r>
              <a:rPr lang="es-ES" dirty="0"/>
              <a:t>Medidas cautelares</a:t>
            </a:r>
          </a:p>
          <a:p>
            <a:pPr lvl="2"/>
            <a:r>
              <a:rPr lang="es-ES" dirty="0"/>
              <a:t>Acusación Popular</a:t>
            </a:r>
          </a:p>
          <a:p>
            <a:pPr lvl="1"/>
            <a:r>
              <a:rPr lang="es-ES" dirty="0"/>
              <a:t>Honorarios</a:t>
            </a:r>
          </a:p>
          <a:p>
            <a:pPr lvl="2"/>
            <a:r>
              <a:rPr lang="es-ES" dirty="0"/>
              <a:t>Peritos</a:t>
            </a:r>
          </a:p>
          <a:p>
            <a:pPr lvl="2"/>
            <a:r>
              <a:rPr lang="es-ES" dirty="0"/>
              <a:t>Abogados</a:t>
            </a:r>
          </a:p>
          <a:p>
            <a:pPr lvl="2"/>
            <a:r>
              <a:rPr lang="es-ES" dirty="0"/>
              <a:t>Procuradores</a:t>
            </a:r>
          </a:p>
          <a:p>
            <a:pPr lvl="1"/>
            <a:r>
              <a:rPr lang="es-ES" dirty="0"/>
              <a:t>Costas</a:t>
            </a:r>
          </a:p>
        </p:txBody>
      </p:sp>
    </p:spTree>
    <p:extLst>
      <p:ext uri="{BB962C8B-B14F-4D97-AF65-F5344CB8AC3E}">
        <p14:creationId xmlns:p14="http://schemas.microsoft.com/office/powerpoint/2010/main" val="2813211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F2B236-90C4-406D-A52B-D3B7EDC29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solidFill>
                  <a:srgbClr val="00B050"/>
                </a:solidFill>
              </a:rPr>
              <a:t>¿PROPUESTAS  de mejora del Acceso a la Justicia Ambiental?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C054C3-F54D-4C5A-AFF1-7D936D467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485" y="2420888"/>
            <a:ext cx="8229600" cy="4392488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Exención de fianzas en asuntos de interés público ambiental.</a:t>
            </a:r>
          </a:p>
          <a:p>
            <a:r>
              <a:rPr lang="es-ES" dirty="0"/>
              <a:t>Favorecimiento a la adopción de medidas cautelares que pretendan la evitación del daño ambiental.</a:t>
            </a:r>
          </a:p>
          <a:p>
            <a:r>
              <a:rPr lang="es-ES" dirty="0"/>
              <a:t>Inversión de la carga de la prueba.</a:t>
            </a:r>
          </a:p>
          <a:p>
            <a:r>
              <a:rPr lang="es-ES" dirty="0"/>
              <a:t>Peritos adscritos a los tribunales.</a:t>
            </a:r>
          </a:p>
          <a:p>
            <a:r>
              <a:rPr lang="es-ES" dirty="0"/>
              <a:t>Asistencia Jurídica Gratuita y Turno de oficio específico ambiental</a:t>
            </a:r>
          </a:p>
          <a:p>
            <a:r>
              <a:rPr lang="es-ES" dirty="0"/>
              <a:t>Cambio en el sistema de imposición de costas en asuntos de interés público ambiental.</a:t>
            </a:r>
          </a:p>
          <a:p>
            <a:r>
              <a:rPr lang="es-ES" dirty="0"/>
              <a:t>Procedimientos específicos.</a:t>
            </a:r>
          </a:p>
          <a:p>
            <a:r>
              <a:rPr lang="es-ES" dirty="0"/>
              <a:t>Tribunales especializados….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9936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>
                <a:solidFill>
                  <a:srgbClr val="00B050"/>
                </a:solidFill>
              </a:rPr>
              <a:t>Acceso a la Justicia en materia de derecho ambientales</a:t>
            </a: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Tx/>
              <a:buChar char="-"/>
            </a:pPr>
            <a:r>
              <a:rPr lang="es-ES_tradnl" altLang="es-ES" b="1" dirty="0"/>
              <a:t>Posibilidad </a:t>
            </a:r>
            <a:r>
              <a:rPr lang="es-ES_tradnl" altLang="es-ES" b="1" dirty="0">
                <a:solidFill>
                  <a:srgbClr val="00B050"/>
                </a:solidFill>
              </a:rPr>
              <a:t>real y efectiva</a:t>
            </a:r>
            <a:r>
              <a:rPr lang="es-ES_tradnl" altLang="es-ES" b="1" dirty="0"/>
              <a:t> de la ciudadanía de acudir al Poder Judicial y obtener una tutela judicial efectiva de derechos o intereses subjetivos, colectivos o difusos relacionados, principalmente, con el artículo 45 CE y la normativa que lo desarrolla.</a:t>
            </a:r>
          </a:p>
          <a:p>
            <a:pPr>
              <a:buNone/>
            </a:pPr>
            <a:endParaRPr lang="es-ES_tradnl" altLang="es-ES" b="1" dirty="0"/>
          </a:p>
          <a:p>
            <a:pPr>
              <a:buFontTx/>
              <a:buChar char="-"/>
            </a:pPr>
            <a:r>
              <a:rPr lang="es-ES_tradnl" altLang="es-ES" b="1" dirty="0"/>
              <a:t>Posibilidad </a:t>
            </a:r>
            <a:r>
              <a:rPr lang="es-ES_tradnl" altLang="es-ES" b="1" dirty="0">
                <a:solidFill>
                  <a:srgbClr val="00B050"/>
                </a:solidFill>
              </a:rPr>
              <a:t>real y efectiva</a:t>
            </a:r>
            <a:r>
              <a:rPr lang="es-ES_tradnl" altLang="es-ES" b="1" dirty="0"/>
              <a:t> de los ciudadanos de acudir sin obstáculos ante órganos administrativos y/o judiciales para exigir el cumplimiento de la normativa ambiental o la evitación o reparación del daño ambiental, frente a actos de:</a:t>
            </a:r>
          </a:p>
          <a:p>
            <a:pPr>
              <a:buNone/>
            </a:pPr>
            <a:r>
              <a:rPr lang="es-ES_tradnl" altLang="es-ES" b="1" dirty="0"/>
              <a:t>			Administraciones Públicas </a:t>
            </a:r>
          </a:p>
          <a:p>
            <a:pPr>
              <a:buNone/>
            </a:pPr>
            <a:r>
              <a:rPr lang="es-ES_tradnl" altLang="es-ES" b="1" dirty="0"/>
              <a:t>			Otros ciudadanos o empresas</a:t>
            </a:r>
            <a:endParaRPr lang="es-ES" altLang="es-E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7E8F9-C179-43CB-8F1E-7580B13ED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solidFill>
                  <a:srgbClr val="00B050"/>
                </a:solidFill>
              </a:rPr>
              <a:t>ORÍGENES DE LA PROTECCIÓN JURÍDICA DEL MEDIO AMBIENTE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E11F31-48DB-4545-AB0C-35385A0AC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336" y="2276872"/>
            <a:ext cx="8229600" cy="4382047"/>
          </a:xfrm>
        </p:spPr>
        <p:txBody>
          <a:bodyPr>
            <a:normAutofit fontScale="62500" lnSpcReduction="20000"/>
          </a:bodyPr>
          <a:lstStyle/>
          <a:p>
            <a:r>
              <a:rPr lang="es-ES" dirty="0"/>
              <a:t>Aseguramiento de la higiene en el medio ambiente urbano y potenciada en las relaciones de vecindad (Antigua Roma)</a:t>
            </a:r>
          </a:p>
          <a:p>
            <a:endParaRPr lang="es-ES" dirty="0"/>
          </a:p>
          <a:p>
            <a:r>
              <a:rPr lang="es-ES" dirty="0"/>
              <a:t>Protección de </a:t>
            </a:r>
            <a:r>
              <a:rPr lang="es-ES" i="1" dirty="0"/>
              <a:t>las cosas que comunalmente pertenecen a todas las criaturas en este mundo </a:t>
            </a:r>
            <a:r>
              <a:rPr lang="es-ES" dirty="0"/>
              <a:t>(aire, agua, riberas, etc.) – Partidas Alfonso X, 1290</a:t>
            </a:r>
          </a:p>
          <a:p>
            <a:endParaRPr lang="es-ES" dirty="0"/>
          </a:p>
          <a:p>
            <a:r>
              <a:rPr lang="es-ES" dirty="0"/>
              <a:t>Conservación de los espacios naturales más emblemáticos (Ley de Parques Nacionales en 1916)</a:t>
            </a:r>
          </a:p>
          <a:p>
            <a:endParaRPr lang="es-ES" dirty="0"/>
          </a:p>
          <a:p>
            <a:r>
              <a:rPr lang="es-ES" dirty="0"/>
              <a:t>Reglamento de Actividades Molestas, Insalubres, Nocivas y Peligrosas (1961)</a:t>
            </a:r>
          </a:p>
          <a:p>
            <a:endParaRPr lang="es-ES" dirty="0"/>
          </a:p>
          <a:p>
            <a:r>
              <a:rPr lang="es-ES" dirty="0"/>
              <a:t>Ley sobre Protección del Medio Ambiente Atmosférico (1972)</a:t>
            </a:r>
          </a:p>
        </p:txBody>
      </p:sp>
    </p:spTree>
    <p:extLst>
      <p:ext uri="{BB962C8B-B14F-4D97-AF65-F5344CB8AC3E}">
        <p14:creationId xmlns:p14="http://schemas.microsoft.com/office/powerpoint/2010/main" val="22022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E4C314-2279-45F3-966B-5E8F3A215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>
                <a:solidFill>
                  <a:srgbClr val="00B050"/>
                </a:solidFill>
              </a:rPr>
              <a:t>EL MEDIO AMBIENTE </a:t>
            </a:r>
            <a:br>
              <a:rPr lang="es-ES" sz="3200" dirty="0">
                <a:solidFill>
                  <a:srgbClr val="00B050"/>
                </a:solidFill>
              </a:rPr>
            </a:br>
            <a:r>
              <a:rPr lang="es-ES" sz="3200" dirty="0">
                <a:solidFill>
                  <a:srgbClr val="00B050"/>
                </a:solidFill>
              </a:rPr>
              <a:t>EN LA CONSTITUCIÓN ESPAÑOLA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E3AEEF-115D-481B-B79F-2FC4EDF8C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ES" dirty="0"/>
              <a:t>La preocupación por la protección del medio ambiente es uno de los aspectos más innovadores y característicos de la parte dogmática de la Constitución de 1978. Nuestro texto constitucional pasa a ser así uno de los pioneros de su tiempo en esta materia.</a:t>
            </a:r>
          </a:p>
          <a:p>
            <a:endParaRPr lang="es-ES" dirty="0">
              <a:solidFill>
                <a:srgbClr val="0070C0"/>
              </a:solidFill>
            </a:endParaRPr>
          </a:p>
          <a:p>
            <a:r>
              <a:rPr lang="es-ES" dirty="0">
                <a:solidFill>
                  <a:srgbClr val="00B050"/>
                </a:solidFill>
              </a:rPr>
              <a:t>El derecho a disfrutar de un medio ambiente adecuado para el desarrollo de la persona</a:t>
            </a:r>
            <a:r>
              <a:rPr lang="es-ES" dirty="0">
                <a:solidFill>
                  <a:srgbClr val="0070C0"/>
                </a:solidFill>
              </a:rPr>
              <a:t> </a:t>
            </a:r>
            <a:r>
              <a:rPr lang="es-ES" dirty="0"/>
              <a:t>es además una de las más ambiciosas aspiraciones del constituyente. Pocos principios rectores de la política social y económica requerirán un mayor esfuerzo para su realización y serán tan relevantes para el bienestar de las generaciones futuras. </a:t>
            </a:r>
          </a:p>
          <a:p>
            <a:endParaRPr lang="es-ES" dirty="0"/>
          </a:p>
          <a:p>
            <a:r>
              <a:rPr lang="es-ES" dirty="0"/>
              <a:t>El derecho constitucional dedica el art. 45 CE al medio ambiente, dentro del Título I, de los derechos y deberes fundamentales: “</a:t>
            </a:r>
            <a:r>
              <a:rPr lang="es-ES" i="1" dirty="0"/>
              <a:t>Todos tienen el derecho a disfrutar de un medio ambiente adecuado para el desarrollo de la persona, así como el </a:t>
            </a:r>
            <a:r>
              <a:rPr lang="es-ES" b="1" i="1" dirty="0">
                <a:solidFill>
                  <a:srgbClr val="00B050"/>
                </a:solidFill>
              </a:rPr>
              <a:t>deber de conservarlo</a:t>
            </a:r>
            <a:r>
              <a:rPr lang="es-ES" i="1" dirty="0"/>
              <a:t>”.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5744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856847-B924-40A4-A158-00BDAA53D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>
                <a:solidFill>
                  <a:srgbClr val="00B050"/>
                </a:solidFill>
              </a:rPr>
              <a:t>LA PROTECCIÓN DEL MEDIO AMBIENTE EN EL DERECHO INTERNACIONAL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1C9C2B-10EC-491E-BA17-F7174B2B4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320480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Conferencia de Estocolmo (1972)</a:t>
            </a:r>
          </a:p>
          <a:p>
            <a:endParaRPr lang="es-ES" dirty="0"/>
          </a:p>
          <a:p>
            <a:r>
              <a:rPr lang="es-ES" dirty="0"/>
              <a:t>Informe </a:t>
            </a:r>
            <a:r>
              <a:rPr lang="es-ES" i="1" dirty="0"/>
              <a:t>Brundtland </a:t>
            </a:r>
            <a:r>
              <a:rPr lang="es-ES" dirty="0"/>
              <a:t>(1986): concepto de “desarrollo sostenible”</a:t>
            </a:r>
          </a:p>
          <a:p>
            <a:endParaRPr lang="es-ES" dirty="0"/>
          </a:p>
          <a:p>
            <a:r>
              <a:rPr lang="es-ES" dirty="0"/>
              <a:t>Cumbre de la Tierra y Declaración de Río (1992)</a:t>
            </a:r>
          </a:p>
          <a:p>
            <a:pPr lvl="1"/>
            <a:r>
              <a:rPr lang="es-ES" dirty="0">
                <a:solidFill>
                  <a:srgbClr val="00B050"/>
                </a:solidFill>
              </a:rPr>
              <a:t>Principios</a:t>
            </a:r>
            <a:r>
              <a:rPr lang="es-ES" dirty="0"/>
              <a:t>: Sostenibilidad, Equidad intergeneracional e </a:t>
            </a:r>
            <a:r>
              <a:rPr lang="es-ES" dirty="0" err="1"/>
              <a:t>intrageneracional</a:t>
            </a:r>
            <a:r>
              <a:rPr lang="es-ES" dirty="0"/>
              <a:t>, Precaución, Quien contamina paga</a:t>
            </a:r>
          </a:p>
          <a:p>
            <a:pPr lvl="1"/>
            <a:r>
              <a:rPr lang="es-ES" dirty="0">
                <a:solidFill>
                  <a:srgbClr val="00B050"/>
                </a:solidFill>
              </a:rPr>
              <a:t>Tratados Internacionales</a:t>
            </a:r>
            <a:r>
              <a:rPr lang="es-ES" dirty="0"/>
              <a:t>: Cambio Climático y Biodiversidad</a:t>
            </a:r>
          </a:p>
          <a:p>
            <a:pPr marL="457200" lvl="1" indent="0">
              <a:buNone/>
            </a:pPr>
            <a:endParaRPr lang="es-ES" dirty="0"/>
          </a:p>
          <a:p>
            <a:r>
              <a:rPr lang="es-ES" dirty="0"/>
              <a:t>Convenio de Aarhus (1998): desarrollo del Principio de Acceso o Principio 10 de la Declaración de Río.</a:t>
            </a:r>
          </a:p>
        </p:txBody>
      </p:sp>
    </p:spTree>
    <p:extLst>
      <p:ext uri="{BB962C8B-B14F-4D97-AF65-F5344CB8AC3E}">
        <p14:creationId xmlns:p14="http://schemas.microsoft.com/office/powerpoint/2010/main" val="2531851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D2A45E-FDA9-419B-9D4E-46FBB4961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>
                <a:solidFill>
                  <a:srgbClr val="00B050"/>
                </a:solidFill>
              </a:rPr>
              <a:t>PRINCIPIO 10 DE LA DECLARACIÓN DE RÍO: </a:t>
            </a:r>
            <a:br>
              <a:rPr lang="es-ES" sz="3200" dirty="0">
                <a:solidFill>
                  <a:srgbClr val="00B050"/>
                </a:solidFill>
              </a:rPr>
            </a:br>
            <a:r>
              <a:rPr lang="es-ES" sz="3200" dirty="0">
                <a:solidFill>
                  <a:srgbClr val="00B050"/>
                </a:solidFill>
              </a:rPr>
              <a:t>LA DEMOCRACIA AMBIENTAL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441246-2C89-4CCB-A0DB-D3939162F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ES" b="1" i="1" dirty="0"/>
              <a:t>El mejor modo de tratar las cuestiones ambientales es con la participación de todos los ciudadanos interesados</a:t>
            </a:r>
            <a:r>
              <a:rPr lang="es-ES" i="1" dirty="0"/>
              <a:t>, en el nivel que corresponda.</a:t>
            </a:r>
          </a:p>
          <a:p>
            <a:endParaRPr lang="es-ES" i="1" dirty="0"/>
          </a:p>
          <a:p>
            <a:r>
              <a:rPr lang="es-ES" i="1" dirty="0"/>
              <a:t>En el plano nacional, toda persona deberá tener </a:t>
            </a:r>
            <a:r>
              <a:rPr lang="es-ES" b="1" i="1" dirty="0"/>
              <a:t>acceso adecuado a la información sobre el medio ambiente</a:t>
            </a:r>
            <a:r>
              <a:rPr lang="es-ES" i="1" dirty="0"/>
              <a:t> de que dispongan las autoridades públicas, incluida la información sobre los materiales y las actividades que encierran peligro en sus comunidades, así como </a:t>
            </a:r>
            <a:r>
              <a:rPr lang="es-ES" b="1" i="1" u="sng" dirty="0"/>
              <a:t>la oportunidad de participar en los procesos de adopción de decisiones</a:t>
            </a:r>
            <a:r>
              <a:rPr lang="es-ES" i="1" dirty="0"/>
              <a:t>.</a:t>
            </a:r>
          </a:p>
          <a:p>
            <a:endParaRPr lang="es-ES" i="1" dirty="0"/>
          </a:p>
          <a:p>
            <a:r>
              <a:rPr lang="es-ES" i="1" dirty="0"/>
              <a:t>Los Estados deberán </a:t>
            </a:r>
            <a:r>
              <a:rPr lang="es-ES" b="1" i="1" u="sng" dirty="0"/>
              <a:t>facilitar y fomentar la sensibilización y la participación de la población</a:t>
            </a:r>
            <a:r>
              <a:rPr lang="es-ES" i="1" dirty="0"/>
              <a:t> poniendo la información a disposición de todos.</a:t>
            </a:r>
          </a:p>
          <a:p>
            <a:endParaRPr lang="es-ES" i="1" dirty="0"/>
          </a:p>
          <a:p>
            <a:r>
              <a:rPr lang="es-ES" i="1" dirty="0">
                <a:solidFill>
                  <a:srgbClr val="00B050"/>
                </a:solidFill>
              </a:rPr>
              <a:t>Deberá proporcionarse </a:t>
            </a:r>
            <a:r>
              <a:rPr lang="es-ES" b="1" i="1" u="sng" dirty="0">
                <a:solidFill>
                  <a:srgbClr val="00B050"/>
                </a:solidFill>
              </a:rPr>
              <a:t>acceso efectivo a los procedimientos judiciales y administrativos</a:t>
            </a:r>
            <a:r>
              <a:rPr lang="es-ES" i="1" dirty="0">
                <a:solidFill>
                  <a:srgbClr val="00B050"/>
                </a:solidFill>
              </a:rPr>
              <a:t>, entre éstos el resarcimiento de daños y los recursos pertinentes</a:t>
            </a:r>
            <a:endParaRPr lang="es-E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923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0A522F-F446-4B73-BCE6-EFA2E9554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>
                <a:solidFill>
                  <a:srgbClr val="00B050"/>
                </a:solidFill>
              </a:rPr>
              <a:t>LA PROTECCIÓN DEL MEDIO AMBIENTE EN EL DERECHO DE LA UNIÓN EUROPEA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74B4B6-88C3-49BA-A274-DBD76C71B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176464"/>
          </a:xfrm>
        </p:spPr>
        <p:txBody>
          <a:bodyPr>
            <a:normAutofit fontScale="62500" lnSpcReduction="20000"/>
          </a:bodyPr>
          <a:lstStyle/>
          <a:p>
            <a:pPr>
              <a:buFontTx/>
              <a:buChar char="-"/>
            </a:pPr>
            <a:r>
              <a:rPr lang="es-ES" dirty="0"/>
              <a:t>Acta Única Europea, Tratados de Maastricht, </a:t>
            </a:r>
            <a:r>
              <a:rPr lang="es-ES" dirty="0" err="1"/>
              <a:t>Amsterdam</a:t>
            </a:r>
            <a:r>
              <a:rPr lang="es-ES" dirty="0"/>
              <a:t>, Niza, Lisboa, progresivamente van introduciendo consistencia en la política ambiental de la Unión Europea y en sus </a:t>
            </a:r>
            <a:r>
              <a:rPr lang="es-ES" dirty="0">
                <a:solidFill>
                  <a:srgbClr val="00B050"/>
                </a:solidFill>
              </a:rPr>
              <a:t>objetivos</a:t>
            </a:r>
            <a:r>
              <a:rPr lang="es-ES" dirty="0"/>
              <a:t>.</a:t>
            </a:r>
          </a:p>
          <a:p>
            <a:pPr>
              <a:buFontTx/>
              <a:buChar char="-"/>
            </a:pPr>
            <a:endParaRPr lang="es-ES" dirty="0"/>
          </a:p>
          <a:p>
            <a:pPr>
              <a:buFontTx/>
              <a:buChar char="-"/>
            </a:pPr>
            <a:r>
              <a:rPr lang="es-ES" dirty="0">
                <a:solidFill>
                  <a:srgbClr val="00B050"/>
                </a:solidFill>
              </a:rPr>
              <a:t>Principios propios</a:t>
            </a:r>
            <a:r>
              <a:rPr lang="es-ES" dirty="0"/>
              <a:t>: Integración, Prevención, Cautela, Corrección en la fuente.   </a:t>
            </a:r>
          </a:p>
          <a:p>
            <a:pPr>
              <a:buFontTx/>
              <a:buChar char="-"/>
            </a:pPr>
            <a:endParaRPr lang="es-ES" dirty="0"/>
          </a:p>
          <a:p>
            <a:pPr>
              <a:buFontTx/>
              <a:buChar char="-"/>
            </a:pPr>
            <a:r>
              <a:rPr lang="es-ES" dirty="0">
                <a:solidFill>
                  <a:srgbClr val="00B050"/>
                </a:solidFill>
              </a:rPr>
              <a:t>Legislación para su transposición en los Estados miembros</a:t>
            </a:r>
            <a:r>
              <a:rPr lang="es-ES" dirty="0"/>
              <a:t> – 80% aprox. de la normativa ambiental en España</a:t>
            </a:r>
          </a:p>
          <a:p>
            <a:pPr lvl="1">
              <a:buFontTx/>
              <a:buChar char="-"/>
            </a:pPr>
            <a:r>
              <a:rPr lang="es-ES" dirty="0"/>
              <a:t>Directiva Aves, Evaluación de Impacto Ambiental, Acceso a la Información Ambiental, Residuos, Hábitats (</a:t>
            </a:r>
            <a:r>
              <a:rPr lang="es-ES" i="1" dirty="0"/>
              <a:t>Red Natura 2000</a:t>
            </a:r>
            <a:r>
              <a:rPr lang="es-ES" dirty="0"/>
              <a:t>), Control Integrado de la Contaminación, Aire, Agua, Participación y Acceso a la Justicia, Responsabilidad Ambiental, etc.</a:t>
            </a:r>
          </a:p>
          <a:p>
            <a:pPr>
              <a:buFontTx/>
              <a:buChar char="-"/>
            </a:pPr>
            <a:endParaRPr lang="es-ES" dirty="0"/>
          </a:p>
          <a:p>
            <a:pPr>
              <a:buFontTx/>
              <a:buChar char="-"/>
            </a:pPr>
            <a:r>
              <a:rPr lang="es-ES" dirty="0">
                <a:solidFill>
                  <a:srgbClr val="00B050"/>
                </a:solidFill>
              </a:rPr>
              <a:t>Ratificación del Convenio de Aarhus</a:t>
            </a:r>
            <a:r>
              <a:rPr lang="es-ES" dirty="0"/>
              <a:t>: aplicación </a:t>
            </a:r>
            <a:r>
              <a:rPr lang="es-ES" i="1" dirty="0"/>
              <a:t>ad intra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5301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B35585-6994-45A7-8322-C41E75118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>
                <a:solidFill>
                  <a:srgbClr val="00B050"/>
                </a:solidFill>
              </a:rPr>
              <a:t>EL ACCESO A LA JUSTICIA AMBIENTAL </a:t>
            </a:r>
            <a:br>
              <a:rPr lang="es-ES" sz="3200" dirty="0">
                <a:solidFill>
                  <a:srgbClr val="00B050"/>
                </a:solidFill>
              </a:rPr>
            </a:br>
            <a:r>
              <a:rPr lang="es-ES" sz="3200" dirty="0">
                <a:solidFill>
                  <a:srgbClr val="00B050"/>
                </a:solidFill>
              </a:rPr>
              <a:t>A PARTIR DEL CONVENIO DE AARHUS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C6A11B-7337-4343-A86D-B8848EAA5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392488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Derecho instrumental necesario para el ejercicio del derecho humano al medio ambiente sano, junto con el acceso a la información y la participación (</a:t>
            </a:r>
            <a:r>
              <a:rPr lang="es-ES" b="1" dirty="0">
                <a:solidFill>
                  <a:srgbClr val="00B050"/>
                </a:solidFill>
              </a:rPr>
              <a:t>tercer pilar</a:t>
            </a:r>
            <a:r>
              <a:rPr lang="es-ES" dirty="0"/>
              <a:t>)</a:t>
            </a:r>
          </a:p>
          <a:p>
            <a:r>
              <a:rPr lang="es-ES" dirty="0"/>
              <a:t>La ciudadanía puede “necesitar </a:t>
            </a:r>
            <a:r>
              <a:rPr lang="es-ES" dirty="0">
                <a:solidFill>
                  <a:srgbClr val="00B050"/>
                </a:solidFill>
              </a:rPr>
              <a:t>asistencia</a:t>
            </a:r>
            <a:r>
              <a:rPr lang="es-ES" dirty="0"/>
              <a:t>”.</a:t>
            </a:r>
          </a:p>
          <a:p>
            <a:endParaRPr lang="es-ES" dirty="0"/>
          </a:p>
          <a:p>
            <a:r>
              <a:rPr lang="es-ES" b="1" dirty="0">
                <a:solidFill>
                  <a:srgbClr val="00B050"/>
                </a:solidFill>
              </a:rPr>
              <a:t>Régimen especial</a:t>
            </a:r>
            <a:r>
              <a:rPr lang="es-ES" b="1" dirty="0"/>
              <a:t> </a:t>
            </a:r>
            <a:r>
              <a:rPr lang="es-ES" dirty="0"/>
              <a:t>para el acceso a la justicia en asuntos ambientales.</a:t>
            </a:r>
          </a:p>
          <a:p>
            <a:r>
              <a:rPr lang="es-ES" dirty="0"/>
              <a:t>Reconocimiento de </a:t>
            </a:r>
            <a:r>
              <a:rPr lang="es-ES" dirty="0">
                <a:solidFill>
                  <a:srgbClr val="00B050"/>
                </a:solidFill>
              </a:rPr>
              <a:t>retos y obstáculos</a:t>
            </a:r>
            <a:r>
              <a:rPr lang="es-ES" dirty="0"/>
              <a:t> en la situación de partida.</a:t>
            </a:r>
          </a:p>
          <a:p>
            <a:endParaRPr lang="es-ES" dirty="0"/>
          </a:p>
          <a:p>
            <a:r>
              <a:rPr lang="es-ES" dirty="0"/>
              <a:t>Aplicación a </a:t>
            </a:r>
            <a:r>
              <a:rPr lang="es-ES" b="1" dirty="0">
                <a:solidFill>
                  <a:srgbClr val="00B050"/>
                </a:solidFill>
              </a:rPr>
              <a:t>todos los órdenes jurisdiccionales</a:t>
            </a:r>
            <a:r>
              <a:rPr lang="es-ES" dirty="0"/>
              <a:t>: frente a autoridades y particulares.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9606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BBDD60-3F99-4927-93C6-C5FB9F766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solidFill>
                  <a:srgbClr val="00B050"/>
                </a:solidFill>
              </a:rPr>
              <a:t>Artículo 9 del Convenio de Aarhus (I)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4918A5-1742-4500-A779-98E85C5C8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/>
              <a:t>Acceso a la Justicia tras el acceso frustrado a la información ambiental (art. 9.1 CA; Directiva 2003/4/CE)</a:t>
            </a:r>
          </a:p>
          <a:p>
            <a:endParaRPr lang="es-ES" dirty="0"/>
          </a:p>
          <a:p>
            <a:r>
              <a:rPr lang="es-ES" dirty="0"/>
              <a:t>Acceso a la Justicia tras una defectuosa participación (art. 9.2 CA; Directiva 2003/35/CE)</a:t>
            </a:r>
          </a:p>
          <a:p>
            <a:endParaRPr lang="es-ES" dirty="0"/>
          </a:p>
          <a:p>
            <a:r>
              <a:rPr lang="es-ES" dirty="0"/>
              <a:t>Acceso a la Justicia ante actos u omisiones de autoridades o terceros que supongan un incumplimiento del Derecho Ambiental (art. 9.3 CA).</a:t>
            </a:r>
          </a:p>
        </p:txBody>
      </p:sp>
    </p:spTree>
    <p:extLst>
      <p:ext uri="{BB962C8B-B14F-4D97-AF65-F5344CB8AC3E}">
        <p14:creationId xmlns:p14="http://schemas.microsoft.com/office/powerpoint/2010/main" val="40797734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JORNADAS">
      <a:dk1>
        <a:srgbClr val="181818"/>
      </a:dk1>
      <a:lt1>
        <a:srgbClr val="FFFFFF"/>
      </a:lt1>
      <a:dk2>
        <a:srgbClr val="AC004A"/>
      </a:dk2>
      <a:lt2>
        <a:srgbClr val="FFFFFF"/>
      </a:lt2>
      <a:accent1>
        <a:srgbClr val="AC004A"/>
      </a:accent1>
      <a:accent2>
        <a:srgbClr val="C7A215"/>
      </a:accent2>
      <a:accent3>
        <a:srgbClr val="CBDF43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AJ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4442</TotalTime>
  <Words>1456</Words>
  <Application>Microsoft Office PowerPoint</Application>
  <PresentationFormat>Presentación en pantalla (4:3)</PresentationFormat>
  <Paragraphs>160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Calibri</vt:lpstr>
      <vt:lpstr>Arial</vt:lpstr>
      <vt:lpstr>Open Sans Condensed</vt:lpstr>
      <vt:lpstr>Wingdings</vt:lpstr>
      <vt:lpstr>Tema de Office</vt:lpstr>
      <vt:lpstr>Presentación de PowerPoint</vt:lpstr>
      <vt:lpstr>Acceso a la Justicia en materia de derecho ambientales</vt:lpstr>
      <vt:lpstr>ORÍGENES DE LA PROTECCIÓN JURÍDICA DEL MEDIO AMBIENTE</vt:lpstr>
      <vt:lpstr>EL MEDIO AMBIENTE  EN LA CONSTITUCIÓN ESPAÑOLA</vt:lpstr>
      <vt:lpstr>LA PROTECCIÓN DEL MEDIO AMBIENTE EN EL DERECHO INTERNACIONAL</vt:lpstr>
      <vt:lpstr>PRINCIPIO 10 DE LA DECLARACIÓN DE RÍO:  LA DEMOCRACIA AMBIENTAL</vt:lpstr>
      <vt:lpstr>LA PROTECCIÓN DEL MEDIO AMBIENTE EN EL DERECHO DE LA UNIÓN EUROPEA</vt:lpstr>
      <vt:lpstr>EL ACCESO A LA JUSTICIA AMBIENTAL  A PARTIR DEL CONVENIO DE AARHUS</vt:lpstr>
      <vt:lpstr>Artículo 9 del Convenio de Aarhus (I)</vt:lpstr>
      <vt:lpstr>Artículo 9 del Convenio de Aarhus (II)</vt:lpstr>
      <vt:lpstr>OBJETO del Acceso a la Justicia ambiental</vt:lpstr>
      <vt:lpstr>ÓRDENES JURISDICCIONALES</vt:lpstr>
      <vt:lpstr>JUSTICIA ADMINISTRATIVA (I)</vt:lpstr>
      <vt:lpstr>JUSTICIA ADMINISTRATIVA (II)</vt:lpstr>
      <vt:lpstr>JUSTICIA PENAL</vt:lpstr>
      <vt:lpstr>JUSTICIA CIVIL                                                                                                               </vt:lpstr>
      <vt:lpstr>OBSTÁCULOS en el Acceso a la Justicia Ambiental (I)</vt:lpstr>
      <vt:lpstr>OBSTÁCULOS en el Acceso a la Justicia Ambiental (II)</vt:lpstr>
      <vt:lpstr>¿PROPUESTAS  de mejora del Acceso a la Justicia Ambiental?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JuanFer</dc:creator>
  <cp:lastModifiedBy>Elisa Marraco Anda</cp:lastModifiedBy>
  <cp:revision>68</cp:revision>
  <dcterms:created xsi:type="dcterms:W3CDTF">2017-02-28T13:13:25Z</dcterms:created>
  <dcterms:modified xsi:type="dcterms:W3CDTF">2021-02-05T12:13:01Z</dcterms:modified>
</cp:coreProperties>
</file>